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5" r:id="rId4"/>
    <p:sldId id="266" r:id="rId5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A900"/>
    <a:srgbClr val="9C9C9C"/>
    <a:srgbClr val="CF0A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0" y="0"/>
            <a:ext cx="792163" cy="6858000"/>
            <a:chOff x="0" y="0"/>
            <a:chExt cx="499" cy="4320"/>
          </a:xfrm>
        </p:grpSpPr>
        <p:sp>
          <p:nvSpPr>
            <p:cNvPr id="5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227" cy="4320"/>
            </a:xfrm>
            <a:prstGeom prst="rect">
              <a:avLst/>
            </a:prstGeom>
            <a:solidFill>
              <a:srgbClr val="CF0A2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>
              <a:off x="272" y="0"/>
              <a:ext cx="91" cy="4320"/>
            </a:xfrm>
            <a:prstGeom prst="rect">
              <a:avLst/>
            </a:prstGeom>
            <a:solidFill>
              <a:srgbClr val="EDA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en-US" altLang="en-US" baseline="-25000"/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>
              <a:off x="408" y="0"/>
              <a:ext cx="91" cy="4320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en-US" altLang="en-US" baseline="-25000"/>
            </a:p>
          </p:txBody>
        </p:sp>
      </p:grpSp>
      <p:pic>
        <p:nvPicPr>
          <p:cNvPr id="8" name="Picture 12" descr="Diocesan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67"/>
          <a:stretch>
            <a:fillRect/>
          </a:stretch>
        </p:blipFill>
        <p:spPr bwMode="auto">
          <a:xfrm>
            <a:off x="5364163" y="5286375"/>
            <a:ext cx="3384550" cy="140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547813" y="765175"/>
            <a:ext cx="7196137" cy="2478088"/>
          </a:xfrm>
        </p:spPr>
        <p:txBody>
          <a:bodyPr anchor="b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MAIN TITLE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3284538"/>
            <a:ext cx="7192962" cy="1368425"/>
          </a:xfrm>
        </p:spPr>
        <p:txBody>
          <a:bodyPr/>
          <a:lstStyle>
            <a:lvl1pPr marL="0" indent="0" algn="r">
              <a:buFontTx/>
              <a:buNone/>
              <a:defRPr sz="2800">
                <a:solidFill>
                  <a:srgbClr val="9C9C9C"/>
                </a:solidFill>
              </a:defRPr>
            </a:lvl1pPr>
          </a:lstStyle>
          <a:p>
            <a:pPr lvl="0"/>
            <a:r>
              <a:rPr lang="en-US" noProof="0"/>
              <a:t>(Subtitle or text here)</a:t>
            </a:r>
            <a:endParaRPr lang="en-GB" noProof="0"/>
          </a:p>
        </p:txBody>
      </p:sp>
      <p:sp>
        <p:nvSpPr>
          <p:cNvPr id="9" name="Rectangle 8"/>
          <p:cNvSpPr/>
          <p:nvPr userDrawn="1"/>
        </p:nvSpPr>
        <p:spPr>
          <a:xfrm>
            <a:off x="882174" y="0"/>
            <a:ext cx="360040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813" y="5445224"/>
            <a:ext cx="3672408" cy="1123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781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068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31013" y="274638"/>
            <a:ext cx="1855787" cy="574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8888" y="274638"/>
            <a:ext cx="5419725" cy="574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1011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9270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1904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8888" y="1600200"/>
            <a:ext cx="3636962" cy="44211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0" y="1600200"/>
            <a:ext cx="3638550" cy="44211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6109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4611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609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4554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83241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5373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691680" y="274638"/>
            <a:ext cx="699512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SLIDE TITLE</a:t>
            </a:r>
            <a:endParaRPr lang="en-GB" altLang="en-US" dirty="0"/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91680" y="1600200"/>
            <a:ext cx="6995120" cy="442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/>
              <a:t>Click to edit Master text styles</a:t>
            </a:r>
          </a:p>
          <a:p>
            <a:pPr lvl="1"/>
            <a:r>
              <a:rPr lang="en-GB" altLang="en-US" dirty="0"/>
              <a:t>Second level</a:t>
            </a:r>
          </a:p>
          <a:p>
            <a:pPr lvl="2"/>
            <a:r>
              <a:rPr lang="en-GB" altLang="en-US" dirty="0"/>
              <a:t>Third level</a:t>
            </a:r>
          </a:p>
          <a:p>
            <a:pPr lvl="3"/>
            <a:r>
              <a:rPr lang="en-GB" altLang="en-US" dirty="0"/>
              <a:t>Fourth level</a:t>
            </a:r>
          </a:p>
          <a:p>
            <a:pPr lvl="4"/>
            <a:r>
              <a:rPr lang="en-GB" altLang="en-US" dirty="0"/>
              <a:t>Fifth level</a:t>
            </a:r>
          </a:p>
        </p:txBody>
      </p:sp>
      <p:grpSp>
        <p:nvGrpSpPr>
          <p:cNvPr id="1028" name="Group 9"/>
          <p:cNvGrpSpPr>
            <a:grpSpLocks/>
          </p:cNvGrpSpPr>
          <p:nvPr/>
        </p:nvGrpSpPr>
        <p:grpSpPr bwMode="auto">
          <a:xfrm>
            <a:off x="0" y="0"/>
            <a:ext cx="792163" cy="6858000"/>
            <a:chOff x="0" y="0"/>
            <a:chExt cx="499" cy="4320"/>
          </a:xfrm>
        </p:grpSpPr>
        <p:sp>
          <p:nvSpPr>
            <p:cNvPr id="1030" name="Rectangle 10"/>
            <p:cNvSpPr>
              <a:spLocks noChangeArrowheads="1"/>
            </p:cNvSpPr>
            <p:nvPr/>
          </p:nvSpPr>
          <p:spPr bwMode="auto">
            <a:xfrm>
              <a:off x="0" y="0"/>
              <a:ext cx="227" cy="4320"/>
            </a:xfrm>
            <a:prstGeom prst="rect">
              <a:avLst/>
            </a:prstGeom>
            <a:solidFill>
              <a:srgbClr val="CF0A2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31" name="Rectangle 11"/>
            <p:cNvSpPr>
              <a:spLocks noChangeArrowheads="1"/>
            </p:cNvSpPr>
            <p:nvPr/>
          </p:nvSpPr>
          <p:spPr bwMode="auto">
            <a:xfrm>
              <a:off x="272" y="0"/>
              <a:ext cx="91" cy="4320"/>
            </a:xfrm>
            <a:prstGeom prst="rect">
              <a:avLst/>
            </a:prstGeom>
            <a:solidFill>
              <a:srgbClr val="EDA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en-US" altLang="en-US" baseline="-25000"/>
            </a:p>
          </p:txBody>
        </p:sp>
        <p:sp>
          <p:nvSpPr>
            <p:cNvPr id="1032" name="Rectangle 12"/>
            <p:cNvSpPr>
              <a:spLocks noChangeArrowheads="1"/>
            </p:cNvSpPr>
            <p:nvPr/>
          </p:nvSpPr>
          <p:spPr bwMode="auto">
            <a:xfrm>
              <a:off x="408" y="0"/>
              <a:ext cx="91" cy="4320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en-US" altLang="en-US" baseline="-25000"/>
            </a:p>
          </p:txBody>
        </p:sp>
      </p:grpSp>
      <p:pic>
        <p:nvPicPr>
          <p:cNvPr id="1029" name="Picture 13" descr="Diocesan Logo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67"/>
          <a:stretch>
            <a:fillRect/>
          </a:stretch>
        </p:blipFill>
        <p:spPr bwMode="auto">
          <a:xfrm>
            <a:off x="7164388" y="6115050"/>
            <a:ext cx="1512887" cy="62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 userDrawn="1"/>
        </p:nvSpPr>
        <p:spPr>
          <a:xfrm>
            <a:off x="882174" y="0"/>
            <a:ext cx="360040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6203950"/>
            <a:ext cx="1482253" cy="4533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rgbClr val="CF0A2C"/>
          </a:solidFill>
          <a:latin typeface="Myriad Pro" panose="020B0503030403020204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rgbClr val="CF0A2C"/>
          </a:solidFill>
          <a:latin typeface="Myriad Pro" panose="020B0503030403020204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rgbClr val="CF0A2C"/>
          </a:solidFill>
          <a:latin typeface="Myriad Pro" panose="020B0503030403020204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rgbClr val="CF0A2C"/>
          </a:solidFill>
          <a:latin typeface="Myriad Pro" panose="020B0503030403020204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rgbClr val="CF0A2C"/>
          </a:solidFill>
          <a:latin typeface="Myriad Pro" panose="020B0503030403020204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rgbClr val="CF0A2C"/>
          </a:solidFill>
          <a:latin typeface="Myriad Pro" panose="020B0503030403020204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rgbClr val="CF0A2C"/>
          </a:solidFill>
          <a:latin typeface="Myriad Pro" panose="020B0503030403020204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rgbClr val="CF0A2C"/>
          </a:solidFill>
          <a:latin typeface="Myriad Pro" panose="020B0503030403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19672" y="2114"/>
            <a:ext cx="7916366" cy="1224136"/>
          </a:xfrm>
        </p:spPr>
        <p:txBody>
          <a:bodyPr/>
          <a:lstStyle/>
          <a:p>
            <a:pPr algn="ctr" eaLnBrk="1" hangingPunct="1"/>
            <a:r>
              <a:rPr lang="en-US" altLang="en-US" sz="5400" dirty="0">
                <a:latin typeface="+mn-lt"/>
              </a:rPr>
              <a:t>Song Lyric Challenge</a:t>
            </a:r>
          </a:p>
        </p:txBody>
      </p:sp>
      <p:sp>
        <p:nvSpPr>
          <p:cNvPr id="2" name="Rectangle 1"/>
          <p:cNvSpPr/>
          <p:nvPr/>
        </p:nvSpPr>
        <p:spPr>
          <a:xfrm>
            <a:off x="1835696" y="1124744"/>
            <a:ext cx="6624736" cy="3132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800" dirty="0">
                <a:ea typeface="Calibri" panose="020F0502020204030204" pitchFamily="34" charset="0"/>
                <a:cs typeface="Arial" panose="020B0604020202020204" pitchFamily="34" charset="0"/>
              </a:rPr>
              <a:t>Look at the words of the song and challenge yourself to answer the questions.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28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800" dirty="0">
                <a:ea typeface="Calibri" panose="020F0502020204030204" pitchFamily="34" charset="0"/>
                <a:cs typeface="Arial" panose="020B0604020202020204" pitchFamily="34" charset="0"/>
              </a:rPr>
              <a:t>Look For The Good –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800" dirty="0">
                <a:ea typeface="Calibri" panose="020F0502020204030204" pitchFamily="34" charset="0"/>
                <a:cs typeface="Arial" panose="020B0604020202020204" pitchFamily="34" charset="0"/>
              </a:rPr>
              <a:t>Jason </a:t>
            </a:r>
            <a:r>
              <a:rPr lang="en-GB" sz="2800" dirty="0" err="1">
                <a:ea typeface="Calibri" panose="020F0502020204030204" pitchFamily="34" charset="0"/>
                <a:cs typeface="Arial" panose="020B0604020202020204" pitchFamily="34" charset="0"/>
              </a:rPr>
              <a:t>Mraz</a:t>
            </a:r>
            <a:endParaRPr lang="en-GB" sz="28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8688" y="2748970"/>
            <a:ext cx="2664296" cy="266429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BBBD23-3075-451F-A1CD-7BFC8A0C21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1640" y="116632"/>
            <a:ext cx="7283152" cy="5522962"/>
          </a:xfrm>
        </p:spPr>
        <p:txBody>
          <a:bodyPr/>
          <a:lstStyle/>
          <a:p>
            <a:pPr marL="0" indent="0">
              <a:buNone/>
            </a:pP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Look For The Good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Chorus</a:t>
            </a:r>
            <a:endParaRPr lang="en-GB" sz="1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Look for the good in everything</a:t>
            </a:r>
            <a:br>
              <a:rPr lang="en-GB" sz="1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Look for the people who will set your soul free</a:t>
            </a:r>
            <a:br>
              <a:rPr lang="en-GB" sz="1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always seems impossible until it's done</a:t>
            </a:r>
            <a:br>
              <a:rPr lang="en-GB" sz="1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Look for the good in everyone</a:t>
            </a:r>
            <a:endParaRPr lang="en-GB" sz="1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People done gone crazy, people done gone mad</a:t>
            </a:r>
            <a:b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People done forgot the superpowers we all have</a:t>
            </a:r>
            <a:b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We were born to love, not hate</a:t>
            </a:r>
            <a:b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We can decide our fate</a:t>
            </a:r>
            <a:b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And look for the good in everyone</a:t>
            </a:r>
            <a:b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And celebrate all our mistakes</a:t>
            </a:r>
            <a:b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If there's a silver lining </a:t>
            </a:r>
            <a:b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You still have to find it, find it, find it</a:t>
            </a:r>
            <a:b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Chorus</a:t>
            </a:r>
            <a:endParaRPr lang="en-GB" sz="1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Everyone needs sunshine, everyone needs rain</a:t>
            </a:r>
            <a:b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Everyone is carrying around some kind of pain</a:t>
            </a:r>
            <a:b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I see who you are, you're just like me</a:t>
            </a:r>
            <a:b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I see you're searching for a purpose, guided by a dream</a:t>
            </a:r>
            <a:b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I see who you are, I'm just like you</a:t>
            </a:r>
            <a:b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I get lost sometimes and I forget what I came here to do</a:t>
            </a:r>
            <a:b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I keep on trying </a:t>
            </a:r>
            <a:b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When it gets frightening</a:t>
            </a:r>
            <a:b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Chorus</a:t>
            </a:r>
            <a:endParaRPr lang="en-GB" sz="1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Everyone is nature, everyone is God</a:t>
            </a:r>
            <a:b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Everyone is love and light and vibration</a:t>
            </a:r>
            <a:b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Look for the good, look for the good</a:t>
            </a:r>
            <a:b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Everyone gets mad sometimes and maybe they should</a:t>
            </a:r>
            <a:b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Look for the good</a:t>
            </a:r>
            <a:b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Look for the good</a:t>
            </a:r>
            <a:b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Yeah, look out for all the heroes in your neighbourhood</a:t>
            </a:r>
            <a:b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Look for the good</a:t>
            </a:r>
            <a:b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Look for the good</a:t>
            </a:r>
            <a:b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Life sure would be sweeter if everybody would</a:t>
            </a:r>
            <a:b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Chorus</a:t>
            </a:r>
            <a:endParaRPr lang="en-GB" sz="1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412776"/>
            <a:ext cx="2743200" cy="9509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149080"/>
            <a:ext cx="2743200" cy="95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409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E72FC5-1C5D-4835-9A86-9B203827A4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9672" y="188640"/>
            <a:ext cx="6995120" cy="805722"/>
          </a:xfrm>
        </p:spPr>
        <p:txBody>
          <a:bodyPr/>
          <a:lstStyle/>
          <a:p>
            <a:pPr algn="ctr"/>
            <a:r>
              <a:rPr lang="en-GB" dirty="0"/>
              <a:t>Comprehension Challenge</a:t>
            </a:r>
            <a:br>
              <a:rPr lang="en-GB" dirty="0"/>
            </a:br>
            <a:endParaRPr lang="en-GB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3CB33A-E2C2-4EDE-9B22-785FE9D444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7664" y="591501"/>
            <a:ext cx="7488832" cy="5400600"/>
          </a:xfrm>
        </p:spPr>
        <p:txBody>
          <a:bodyPr/>
          <a:lstStyle/>
          <a:p>
            <a:pPr marL="0" indent="0">
              <a:buNone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Read the whole song first (or you can listen to it by copying this link) </a:t>
            </a:r>
            <a:r>
              <a:rPr lang="en-GB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https://www.youtube.com/watch?v=2trTOe8YuX0</a:t>
            </a:r>
          </a:p>
          <a:p>
            <a:pPr marL="0" indent="0">
              <a:buNone/>
            </a:pP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In the first verse, why do you think the singer feels that people across the world have gone crazy or mad in recent years? </a:t>
            </a:r>
          </a:p>
          <a:p>
            <a:pPr marL="0" indent="0">
              <a:buNone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What sort of things have gone wrong in the world?</a:t>
            </a:r>
          </a:p>
          <a:p>
            <a:pPr marL="0" indent="0">
              <a:buNone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What superpowers do you think the singer feels that people have lost?</a:t>
            </a:r>
          </a:p>
          <a:p>
            <a:pPr marL="0" indent="0">
              <a:buNone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Which two lines in the first verse lead you to think that the singer feels that there is still hope?</a:t>
            </a:r>
          </a:p>
          <a:p>
            <a:pPr marL="0" indent="0">
              <a:buNone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What does ‘silver lining’ mean? Why do you think the singer repeats ‘find it’ three times?</a:t>
            </a:r>
          </a:p>
          <a:p>
            <a:pPr marL="0" indent="0">
              <a:buNone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In verse 2, in what ways does the singer suggest that people are all the same? </a:t>
            </a:r>
          </a:p>
          <a:p>
            <a:pPr marL="0" indent="0">
              <a:buNone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The verse ends with the words ‘</a:t>
            </a:r>
            <a:r>
              <a:rPr lang="en-GB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I keep on trying </a:t>
            </a:r>
            <a:br>
              <a:rPr lang="en-GB" sz="1800" b="1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when it gets frightening’,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what Christian value does this make you think of? Why?</a:t>
            </a:r>
          </a:p>
          <a:p>
            <a:pPr marL="0" indent="0">
              <a:buNone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This song is about a year old but why do you think it has become popular during the time of lockdown?</a:t>
            </a:r>
          </a:p>
          <a:p>
            <a:pPr marL="0" indent="0">
              <a:buNone/>
            </a:pP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726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Thinking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1680" y="1600200"/>
            <a:ext cx="4176464" cy="4421188"/>
          </a:xfrm>
        </p:spPr>
        <p:txBody>
          <a:bodyPr/>
          <a:lstStyle/>
          <a:p>
            <a:pPr marL="0" indent="0">
              <a:buNone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The third verse, asks people to ‘look out for all the heroes in your neighbourhood’.</a:t>
            </a:r>
          </a:p>
          <a:p>
            <a:pPr marL="0" indent="0">
              <a:buNone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Who do you think are the heroes in your neighbourhood?</a:t>
            </a:r>
          </a:p>
          <a:p>
            <a:pPr marL="0" indent="0">
              <a:buNone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If your family, friends or neighbours were asked the same question, do you think anyone would pick you? Why?</a:t>
            </a:r>
          </a:p>
          <a:p>
            <a:pPr marL="0" indent="0">
              <a:buNone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Do you think that everyone is a hero in some way?</a:t>
            </a:r>
          </a:p>
          <a:p>
            <a:pPr marL="0" indent="0">
              <a:buNone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570434"/>
            <a:ext cx="2898322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875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Myriad Pro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Copy of PPT_template [Read-Only] [Compatibility Mode]" id="{B20C2875-9782-4E3B-A8EB-088CE04F0DB8}" vid="{FECFB706-8450-4824-BDED-583A9BEB288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544</Words>
  <Application>Microsoft Office PowerPoint</Application>
  <PresentationFormat>On-screen Show (4:3)</PresentationFormat>
  <Paragraphs>30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Myriad Pro</vt:lpstr>
      <vt:lpstr>Office Theme</vt:lpstr>
      <vt:lpstr>Song Lyric Challenge</vt:lpstr>
      <vt:lpstr>PowerPoint Presentation</vt:lpstr>
      <vt:lpstr>Comprehension Challenge </vt:lpstr>
      <vt:lpstr>Thinking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Picture Challenge</dc:title>
  <dc:creator>Sue Bowen</dc:creator>
  <cp:lastModifiedBy>Jeff Williams</cp:lastModifiedBy>
  <cp:revision>28</cp:revision>
  <dcterms:created xsi:type="dcterms:W3CDTF">2020-03-20T12:08:21Z</dcterms:created>
  <dcterms:modified xsi:type="dcterms:W3CDTF">2020-06-12T10:00:07Z</dcterms:modified>
</cp:coreProperties>
</file>